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31492" y="32156"/>
            <a:ext cx="5591175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99769" y="1464944"/>
            <a:ext cx="7744460" cy="3438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3372" y="242315"/>
            <a:ext cx="5458968" cy="36423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94003" y="4061511"/>
            <a:ext cx="7205345" cy="19236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3200" spc="-5" dirty="0">
                <a:latin typeface="Calibri"/>
                <a:cs typeface="Calibri"/>
              </a:rPr>
              <a:t>Art Creation Using Neural Style Transfer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IN" sz="2400" spc="-5" dirty="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1600" spc="-5" dirty="0">
                <a:latin typeface="Calibri"/>
                <a:cs typeface="Calibri"/>
              </a:rPr>
              <a:t>Amit Yadav (00220703119)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1600" spc="-5" dirty="0">
                <a:latin typeface="Calibri"/>
                <a:cs typeface="Calibri"/>
              </a:rPr>
              <a:t>Pushkar Raja (01020703119)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1600" spc="-5" dirty="0">
                <a:latin typeface="Calibri"/>
                <a:cs typeface="Calibri"/>
              </a:rPr>
              <a:t>Sumit Jha (02820703119)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1600" spc="-5" dirty="0">
                <a:latin typeface="Calibri"/>
                <a:cs typeface="Calibri"/>
              </a:rPr>
              <a:t>Shivam Maurya (03520703119)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024" y="62308"/>
            <a:ext cx="8711330" cy="65881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7" y="19811"/>
            <a:ext cx="8330290" cy="6812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" y="380819"/>
            <a:ext cx="9116568" cy="64573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1" y="0"/>
            <a:ext cx="8301636" cy="67985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564" y="480921"/>
            <a:ext cx="7960888" cy="61282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7177" y="62270"/>
            <a:ext cx="6617776" cy="638069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7245" y="243840"/>
            <a:ext cx="25044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Conclusion</a:t>
            </a:r>
            <a:endParaRPr sz="44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320" marR="266700">
              <a:lnSpc>
                <a:spcPct val="100000"/>
              </a:lnSpc>
              <a:spcBef>
                <a:spcPts val="95"/>
              </a:spcBef>
              <a:buChar char="•"/>
              <a:tabLst>
                <a:tab pos="278130" algn="l"/>
              </a:tabLst>
            </a:pPr>
            <a:r>
              <a:rPr spc="-5" dirty="0"/>
              <a:t>The</a:t>
            </a:r>
            <a:r>
              <a:rPr spc="5" dirty="0"/>
              <a:t> </a:t>
            </a:r>
            <a:r>
              <a:rPr spc="-10" dirty="0"/>
              <a:t>method</a:t>
            </a:r>
            <a:r>
              <a:rPr dirty="0"/>
              <a:t> </a:t>
            </a:r>
            <a:r>
              <a:rPr spc="-10" dirty="0"/>
              <a:t>appears</a:t>
            </a:r>
            <a:r>
              <a:rPr dirty="0"/>
              <a:t> </a:t>
            </a:r>
            <a:r>
              <a:rPr spc="-20" dirty="0"/>
              <a:t>to</a:t>
            </a:r>
            <a:r>
              <a:rPr dirty="0"/>
              <a:t> </a:t>
            </a:r>
            <a:r>
              <a:rPr spc="-15" dirty="0"/>
              <a:t>work</a:t>
            </a:r>
            <a:r>
              <a:rPr spc="5" dirty="0"/>
              <a:t> </a:t>
            </a:r>
            <a:r>
              <a:rPr spc="-10" dirty="0"/>
              <a:t>very</a:t>
            </a:r>
            <a:r>
              <a:rPr spc="5" dirty="0"/>
              <a:t> </a:t>
            </a:r>
            <a:r>
              <a:rPr spc="-10" dirty="0"/>
              <a:t>well</a:t>
            </a:r>
            <a:r>
              <a:rPr spc="5" dirty="0"/>
              <a:t> </a:t>
            </a:r>
            <a:r>
              <a:rPr spc="-5" dirty="0"/>
              <a:t>and</a:t>
            </a:r>
            <a:r>
              <a:rPr dirty="0"/>
              <a:t> </a:t>
            </a:r>
            <a:r>
              <a:rPr spc="-5" dirty="0"/>
              <a:t>is</a:t>
            </a:r>
            <a:r>
              <a:rPr dirty="0"/>
              <a:t> </a:t>
            </a:r>
            <a:r>
              <a:rPr spc="-20" dirty="0"/>
              <a:t>easy </a:t>
            </a:r>
            <a:r>
              <a:rPr spc="-615" dirty="0"/>
              <a:t> </a:t>
            </a:r>
            <a:r>
              <a:rPr spc="-20" dirty="0"/>
              <a:t>to</a:t>
            </a:r>
            <a:r>
              <a:rPr spc="-5" dirty="0"/>
              <a:t> </a:t>
            </a:r>
            <a:r>
              <a:rPr spc="-10" dirty="0"/>
              <a:t>implement.</a:t>
            </a:r>
          </a:p>
          <a:p>
            <a:pPr marL="7620">
              <a:lnSpc>
                <a:spcPct val="100000"/>
              </a:lnSpc>
              <a:buFont typeface="Calibri"/>
              <a:buChar char="•"/>
            </a:pPr>
            <a:endParaRPr sz="2750"/>
          </a:p>
          <a:p>
            <a:pPr marL="20320" marR="817880">
              <a:lnSpc>
                <a:spcPct val="100000"/>
              </a:lnSpc>
              <a:buChar char="•"/>
              <a:tabLst>
                <a:tab pos="278130" algn="l"/>
              </a:tabLst>
            </a:pPr>
            <a:r>
              <a:rPr spc="-10" dirty="0"/>
              <a:t>New</a:t>
            </a:r>
            <a:r>
              <a:rPr spc="-5" dirty="0"/>
              <a:t> </a:t>
            </a:r>
            <a:r>
              <a:rPr spc="-10" dirty="0"/>
              <a:t>method</a:t>
            </a:r>
            <a:r>
              <a:rPr spc="-5" dirty="0"/>
              <a:t> of mixing </a:t>
            </a:r>
            <a:r>
              <a:rPr spc="-20" dirty="0"/>
              <a:t>content</a:t>
            </a:r>
            <a:r>
              <a:rPr dirty="0"/>
              <a:t> </a:t>
            </a:r>
            <a:r>
              <a:rPr spc="-5" dirty="0"/>
              <a:t>and </a:t>
            </a:r>
            <a:r>
              <a:rPr spc="-10" dirty="0"/>
              <a:t>style</a:t>
            </a:r>
            <a:r>
              <a:rPr dirty="0"/>
              <a:t> </a:t>
            </a:r>
            <a:r>
              <a:rPr spc="-15" dirty="0"/>
              <a:t>from </a:t>
            </a:r>
            <a:r>
              <a:rPr spc="-615" dirty="0"/>
              <a:t> </a:t>
            </a:r>
            <a:r>
              <a:rPr spc="-25" dirty="0"/>
              <a:t>different</a:t>
            </a:r>
            <a:r>
              <a:rPr dirty="0"/>
              <a:t> </a:t>
            </a:r>
            <a:r>
              <a:rPr spc="-10" dirty="0"/>
              <a:t>sources.</a:t>
            </a:r>
          </a:p>
          <a:p>
            <a:pPr marL="7620">
              <a:lnSpc>
                <a:spcPct val="100000"/>
              </a:lnSpc>
              <a:spcBef>
                <a:spcPts val="5"/>
              </a:spcBef>
              <a:buFont typeface="Calibri"/>
              <a:buChar char="•"/>
            </a:pPr>
            <a:endParaRPr sz="2750"/>
          </a:p>
          <a:p>
            <a:pPr marL="20320" marR="5080">
              <a:lnSpc>
                <a:spcPct val="100000"/>
              </a:lnSpc>
              <a:buChar char="•"/>
              <a:tabLst>
                <a:tab pos="278130" algn="l"/>
              </a:tabLst>
            </a:pPr>
            <a:r>
              <a:rPr spc="-10" dirty="0"/>
              <a:t>Useful</a:t>
            </a:r>
            <a:r>
              <a:rPr spc="5" dirty="0"/>
              <a:t> </a:t>
            </a:r>
            <a:r>
              <a:rPr spc="-25" dirty="0"/>
              <a:t>for</a:t>
            </a:r>
            <a:r>
              <a:rPr dirty="0"/>
              <a:t> </a:t>
            </a:r>
            <a:r>
              <a:rPr spc="-10" dirty="0"/>
              <a:t>studying</a:t>
            </a:r>
            <a:r>
              <a:rPr spc="5" dirty="0"/>
              <a:t> </a:t>
            </a:r>
            <a:r>
              <a:rPr spc="-5" dirty="0"/>
              <a:t>the</a:t>
            </a:r>
            <a:r>
              <a:rPr spc="5" dirty="0"/>
              <a:t> </a:t>
            </a:r>
            <a:r>
              <a:rPr spc="-15" dirty="0"/>
              <a:t>neural</a:t>
            </a:r>
            <a:r>
              <a:rPr spc="5" dirty="0"/>
              <a:t> </a:t>
            </a:r>
            <a:r>
              <a:rPr spc="-15" dirty="0"/>
              <a:t>representation</a:t>
            </a:r>
            <a:r>
              <a:rPr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art, </a:t>
            </a:r>
            <a:r>
              <a:rPr spc="-620" dirty="0"/>
              <a:t> </a:t>
            </a:r>
            <a:r>
              <a:rPr spc="-10" dirty="0"/>
              <a:t>style</a:t>
            </a:r>
            <a:r>
              <a:rPr spc="5" dirty="0"/>
              <a:t> </a:t>
            </a:r>
            <a:r>
              <a:rPr spc="-5" dirty="0"/>
              <a:t>and</a:t>
            </a:r>
            <a:r>
              <a:rPr spc="5" dirty="0"/>
              <a:t> </a:t>
            </a:r>
            <a:r>
              <a:rPr spc="-15" dirty="0"/>
              <a:t>content-independent</a:t>
            </a:r>
            <a:r>
              <a:rPr spc="5" dirty="0"/>
              <a:t> </a:t>
            </a:r>
            <a:r>
              <a:rPr spc="-10" dirty="0"/>
              <a:t>image</a:t>
            </a:r>
            <a:r>
              <a:rPr spc="10" dirty="0"/>
              <a:t> </a:t>
            </a:r>
            <a:r>
              <a:rPr spc="-10" dirty="0"/>
              <a:t>appearance.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1367" y="5044440"/>
            <a:ext cx="3201924" cy="14325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0EC9DDE-6924-B297-75C0-2CE1FAB527EC}"/>
              </a:ext>
            </a:extLst>
          </p:cNvPr>
          <p:cNvSpPr/>
          <p:nvPr/>
        </p:nvSpPr>
        <p:spPr>
          <a:xfrm>
            <a:off x="2835180" y="2967335"/>
            <a:ext cx="3473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1287" y="223354"/>
            <a:ext cx="428815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Overview</a:t>
            </a:r>
            <a:r>
              <a:rPr sz="4000" spc="-20" dirty="0"/>
              <a:t> </a:t>
            </a:r>
            <a:r>
              <a:rPr sz="4000" spc="-5" dirty="0"/>
              <a:t>of</a:t>
            </a:r>
            <a:r>
              <a:rPr sz="4000" spc="-20" dirty="0"/>
              <a:t> </a:t>
            </a:r>
            <a:r>
              <a:rPr sz="4000" spc="-10" dirty="0"/>
              <a:t>Method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730859" y="1046759"/>
            <a:ext cx="8074659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6215" indent="-183515">
              <a:lnSpc>
                <a:spcPct val="100000"/>
              </a:lnSpc>
              <a:spcBef>
                <a:spcPts val="105"/>
              </a:spcBef>
              <a:buChar char="•"/>
              <a:tabLst>
                <a:tab pos="196215" algn="l"/>
                <a:tab pos="4126865" algn="l"/>
              </a:tabLst>
            </a:pPr>
            <a:r>
              <a:rPr sz="2000" spc="-15" dirty="0">
                <a:latin typeface="Calibri"/>
                <a:cs typeface="Calibri"/>
              </a:rPr>
              <a:t>Content: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Global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structure.	</a:t>
            </a:r>
            <a:r>
              <a:rPr sz="2000" spc="-5" dirty="0">
                <a:latin typeface="Calibri"/>
                <a:cs typeface="Calibri"/>
              </a:rPr>
              <a:t>Style:</a:t>
            </a:r>
            <a:r>
              <a:rPr sz="2000" spc="-10" dirty="0">
                <a:latin typeface="Calibri"/>
                <a:cs typeface="Calibri"/>
              </a:rPr>
              <a:t> Colours; local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structures</a:t>
            </a:r>
            <a:endParaRPr sz="2000">
              <a:latin typeface="Calibri"/>
              <a:cs typeface="Calibri"/>
            </a:endParaRPr>
          </a:p>
          <a:p>
            <a:pPr marL="2755900">
              <a:lnSpc>
                <a:spcPct val="100000"/>
              </a:lnSpc>
            </a:pPr>
            <a:r>
              <a:rPr sz="2000" spc="-20" dirty="0">
                <a:latin typeface="Calibri"/>
                <a:cs typeface="Calibri"/>
              </a:rPr>
              <a:t>Like</a:t>
            </a:r>
            <a:r>
              <a:rPr sz="2000" spc="-10" dirty="0">
                <a:latin typeface="Calibri"/>
                <a:cs typeface="Calibri"/>
              </a:rPr>
              <a:t> naturalistic,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photographic,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abstract,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symbolistic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859" y="2875559"/>
            <a:ext cx="804418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6215" indent="-183515">
              <a:lnSpc>
                <a:spcPct val="100000"/>
              </a:lnSpc>
              <a:spcBef>
                <a:spcPts val="105"/>
              </a:spcBef>
              <a:buChar char="•"/>
              <a:tabLst>
                <a:tab pos="196215" algn="l"/>
              </a:tabLst>
            </a:pPr>
            <a:r>
              <a:rPr sz="2000" spc="-5" dirty="0">
                <a:latin typeface="Calibri"/>
                <a:cs typeface="Calibri"/>
              </a:rPr>
              <a:t>Use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CNNs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capture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style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from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image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spc="-15" dirty="0">
                <a:latin typeface="Calibri"/>
                <a:cs typeface="Calibri"/>
              </a:rPr>
              <a:t>content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from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another </a:t>
            </a:r>
            <a:r>
              <a:rPr sz="2000" spc="-10" dirty="0">
                <a:latin typeface="Calibri"/>
                <a:cs typeface="Calibri"/>
              </a:rPr>
              <a:t>image.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0859" y="5923559"/>
            <a:ext cx="267716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6215" marR="5080" indent="-196215">
              <a:lnSpc>
                <a:spcPct val="100000"/>
              </a:lnSpc>
              <a:spcBef>
                <a:spcPts val="105"/>
              </a:spcBef>
              <a:buChar char="•"/>
              <a:tabLst>
                <a:tab pos="196215" algn="l"/>
              </a:tabLst>
            </a:pPr>
            <a:r>
              <a:rPr sz="2000" spc="-15" dirty="0">
                <a:latin typeface="Calibri"/>
                <a:cs typeface="Calibri"/>
              </a:rPr>
              <a:t>Feature representations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Filter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correlations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74459" y="5923559"/>
            <a:ext cx="85026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Co</a:t>
            </a:r>
            <a:r>
              <a:rPr sz="2000" spc="-25" dirty="0">
                <a:latin typeface="Calibri"/>
                <a:cs typeface="Calibri"/>
              </a:rPr>
              <a:t>n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t  </a:t>
            </a:r>
            <a:r>
              <a:rPr sz="2000" spc="-5" dirty="0">
                <a:latin typeface="Calibri"/>
                <a:cs typeface="Calibri"/>
              </a:rPr>
              <a:t>Style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7640" y="6035040"/>
            <a:ext cx="2094807" cy="20366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10890" y="6309359"/>
            <a:ext cx="2098963" cy="23275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52348" y="3287423"/>
            <a:ext cx="5810769" cy="259369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4563" y="1807464"/>
            <a:ext cx="1495044" cy="9982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29000" y="1807464"/>
            <a:ext cx="1501139" cy="99822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81244" y="1807464"/>
            <a:ext cx="1350263" cy="101193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97852" y="1807464"/>
            <a:ext cx="1312163" cy="9982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2406" y="411187"/>
            <a:ext cx="474218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Motivation</a:t>
            </a:r>
            <a:r>
              <a:rPr sz="4000" spc="-20" dirty="0"/>
              <a:t> </a:t>
            </a:r>
            <a:r>
              <a:rPr sz="4000" spc="-35" dirty="0"/>
              <a:t>for</a:t>
            </a:r>
            <a:r>
              <a:rPr sz="4000" spc="-20" dirty="0"/>
              <a:t> </a:t>
            </a:r>
            <a:r>
              <a:rPr sz="4000" spc="-10" dirty="0"/>
              <a:t>method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214526" y="1285201"/>
            <a:ext cx="6281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0" indent="-165100">
              <a:lnSpc>
                <a:spcPct val="100000"/>
              </a:lnSpc>
              <a:spcBef>
                <a:spcPts val="100"/>
              </a:spcBef>
              <a:buChar char="•"/>
              <a:tabLst>
                <a:tab pos="177800" algn="l"/>
              </a:tabLst>
            </a:pPr>
            <a:r>
              <a:rPr sz="1800" spc="-5" dirty="0">
                <a:latin typeface="Calibri"/>
                <a:cs typeface="Calibri"/>
              </a:rPr>
              <a:t>Non</a:t>
            </a:r>
            <a:r>
              <a:rPr sz="1800" spc="-10" dirty="0">
                <a:latin typeface="Calibri"/>
                <a:cs typeface="Calibri"/>
              </a:rPr>
              <a:t> photorealistic </a:t>
            </a:r>
            <a:r>
              <a:rPr sz="1800" spc="-5" dirty="0">
                <a:latin typeface="Calibri"/>
                <a:cs typeface="Calibri"/>
              </a:rPr>
              <a:t>rendering(NPR) </a:t>
            </a:r>
            <a:r>
              <a:rPr sz="1800" spc="-10" dirty="0">
                <a:latin typeface="Calibri"/>
                <a:cs typeface="Calibri"/>
              </a:rPr>
              <a:t>style/texture </a:t>
            </a:r>
            <a:r>
              <a:rPr sz="1800" spc="-15" dirty="0">
                <a:latin typeface="Calibri"/>
                <a:cs typeface="Calibri"/>
              </a:rPr>
              <a:t>transfer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methods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7908" y="1795272"/>
            <a:ext cx="2535936" cy="16946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06367" y="1760220"/>
            <a:ext cx="5082540" cy="16946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14526" y="3529876"/>
            <a:ext cx="2893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0" indent="-165100">
              <a:lnSpc>
                <a:spcPct val="100000"/>
              </a:lnSpc>
              <a:spcBef>
                <a:spcPts val="100"/>
              </a:spcBef>
              <a:buChar char="•"/>
              <a:tabLst>
                <a:tab pos="177800" algn="l"/>
              </a:tabLst>
            </a:pPr>
            <a:r>
              <a:rPr sz="1800" spc="-5" dirty="0">
                <a:latin typeface="Calibri"/>
                <a:cs typeface="Calibri"/>
              </a:rPr>
              <a:t>Deep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Neural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(VGG)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9326" y="3529876"/>
            <a:ext cx="2966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manipulations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feature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spaces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19655" y="3970020"/>
            <a:ext cx="5591556" cy="27569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3125" marR="5080" indent="-86106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Reconstructing </a:t>
            </a:r>
            <a:r>
              <a:rPr dirty="0"/>
              <a:t>an </a:t>
            </a:r>
            <a:r>
              <a:rPr spc="-10" dirty="0"/>
              <a:t>image </a:t>
            </a:r>
            <a:r>
              <a:rPr spc="-20" dirty="0"/>
              <a:t>from </a:t>
            </a:r>
            <a:r>
              <a:rPr spc="-80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spc="-15" dirty="0"/>
              <a:t>convolutional</a:t>
            </a:r>
            <a:r>
              <a:rPr spc="-5" dirty="0"/>
              <a:t> </a:t>
            </a:r>
            <a:r>
              <a:rPr spc="-25" dirty="0"/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5660" y="1245870"/>
            <a:ext cx="7887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0" indent="-165100">
              <a:lnSpc>
                <a:spcPct val="100000"/>
              </a:lnSpc>
              <a:spcBef>
                <a:spcPts val="100"/>
              </a:spcBef>
              <a:buChar char="•"/>
              <a:tabLst>
                <a:tab pos="177800" algn="l"/>
                <a:tab pos="5041265" algn="l"/>
              </a:tabLst>
            </a:pPr>
            <a:r>
              <a:rPr sz="1800" spc="-15" dirty="0">
                <a:latin typeface="Calibri"/>
                <a:cs typeface="Calibri"/>
              </a:rPr>
              <a:t>Representation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function:	(image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space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feature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space)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92385" y="1115377"/>
            <a:ext cx="197929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25" spc="37" baseline="-24547" dirty="0">
                <a:latin typeface="Symbol"/>
                <a:cs typeface="Symbol"/>
              </a:rPr>
              <a:t></a:t>
            </a:r>
            <a:r>
              <a:rPr sz="3225" spc="-262" baseline="-24547" dirty="0">
                <a:latin typeface="Times New Roman"/>
                <a:cs typeface="Times New Roman"/>
              </a:rPr>
              <a:t> </a:t>
            </a:r>
            <a:r>
              <a:rPr sz="3225" spc="15" baseline="-24547" dirty="0">
                <a:latin typeface="Times New Roman"/>
                <a:cs typeface="Times New Roman"/>
              </a:rPr>
              <a:t>:</a:t>
            </a:r>
            <a:r>
              <a:rPr sz="3225" spc="-397" baseline="-24547" dirty="0">
                <a:latin typeface="Times New Roman"/>
                <a:cs typeface="Times New Roman"/>
              </a:rPr>
              <a:t> </a:t>
            </a:r>
            <a:r>
              <a:rPr sz="3225" spc="240" baseline="-24547" dirty="0">
                <a:latin typeface="Symbol"/>
                <a:cs typeface="Symbol"/>
              </a:rPr>
              <a:t></a:t>
            </a:r>
            <a:r>
              <a:rPr sz="1250" i="1" spc="15" dirty="0">
                <a:latin typeface="Times New Roman"/>
                <a:cs typeface="Times New Roman"/>
              </a:rPr>
              <a:t>H</a:t>
            </a:r>
            <a:r>
              <a:rPr sz="1250" i="1" spc="-190" dirty="0">
                <a:latin typeface="Times New Roman"/>
                <a:cs typeface="Times New Roman"/>
              </a:rPr>
              <a:t> </a:t>
            </a:r>
            <a:r>
              <a:rPr sz="1250" spc="-60" dirty="0">
                <a:latin typeface="Symbol"/>
                <a:cs typeface="Symbol"/>
              </a:rPr>
              <a:t></a:t>
            </a:r>
            <a:r>
              <a:rPr sz="1250" i="1" spc="20" dirty="0">
                <a:latin typeface="Times New Roman"/>
                <a:cs typeface="Times New Roman"/>
              </a:rPr>
              <a:t>W</a:t>
            </a:r>
            <a:r>
              <a:rPr sz="1250" i="1" spc="-175" dirty="0">
                <a:latin typeface="Times New Roman"/>
                <a:cs typeface="Times New Roman"/>
              </a:rPr>
              <a:t> </a:t>
            </a:r>
            <a:r>
              <a:rPr sz="1250" spc="20" dirty="0">
                <a:latin typeface="Symbol"/>
                <a:cs typeface="Symbol"/>
              </a:rPr>
              <a:t></a:t>
            </a:r>
            <a:r>
              <a:rPr sz="1250" i="1" spc="15" dirty="0">
                <a:latin typeface="Times New Roman"/>
                <a:cs typeface="Times New Roman"/>
              </a:rPr>
              <a:t>C</a:t>
            </a:r>
            <a:r>
              <a:rPr sz="1250" i="1" dirty="0">
                <a:latin typeface="Times New Roman"/>
                <a:cs typeface="Times New Roman"/>
              </a:rPr>
              <a:t> </a:t>
            </a:r>
            <a:r>
              <a:rPr sz="1250" i="1" spc="114" dirty="0">
                <a:latin typeface="Times New Roman"/>
                <a:cs typeface="Times New Roman"/>
              </a:rPr>
              <a:t> </a:t>
            </a:r>
            <a:r>
              <a:rPr sz="3225" spc="52" baseline="-24547" dirty="0">
                <a:latin typeface="Symbol"/>
                <a:cs typeface="Symbol"/>
              </a:rPr>
              <a:t></a:t>
            </a:r>
            <a:r>
              <a:rPr sz="3225" spc="-232" baseline="-24547" dirty="0">
                <a:latin typeface="Times New Roman"/>
                <a:cs typeface="Times New Roman"/>
              </a:rPr>
              <a:t> </a:t>
            </a:r>
            <a:r>
              <a:rPr sz="3225" spc="157" baseline="-24547" dirty="0">
                <a:latin typeface="Symbol"/>
                <a:cs typeface="Symbol"/>
              </a:rPr>
              <a:t></a:t>
            </a:r>
            <a:r>
              <a:rPr sz="1250" i="1" spc="10" dirty="0">
                <a:latin typeface="Times New Roman"/>
                <a:cs typeface="Times New Roman"/>
              </a:rPr>
              <a:t>d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0580" y="1687829"/>
            <a:ext cx="2291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0" indent="-165100">
              <a:lnSpc>
                <a:spcPct val="100000"/>
              </a:lnSpc>
              <a:spcBef>
                <a:spcPts val="100"/>
              </a:spcBef>
              <a:buChar char="•"/>
              <a:tabLst>
                <a:tab pos="177800" algn="l"/>
              </a:tabLst>
            </a:pPr>
            <a:r>
              <a:rPr sz="1800" spc="-40" dirty="0">
                <a:latin typeface="Calibri"/>
                <a:cs typeface="Calibri"/>
              </a:rPr>
              <a:t>Target</a:t>
            </a:r>
            <a:r>
              <a:rPr sz="1800" spc="-15" dirty="0">
                <a:latin typeface="Calibri"/>
                <a:cs typeface="Calibri"/>
              </a:rPr>
              <a:t> Representation: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45379" y="1687829"/>
            <a:ext cx="2296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(x0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original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34308" y="1643405"/>
            <a:ext cx="136715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200" spc="145" dirty="0">
                <a:latin typeface="Symbol"/>
                <a:cs typeface="Symbol"/>
              </a:rPr>
              <a:t></a:t>
            </a:r>
            <a:r>
              <a:rPr sz="1950" baseline="-23504" dirty="0">
                <a:latin typeface="Times New Roman"/>
                <a:cs typeface="Times New Roman"/>
              </a:rPr>
              <a:t>0 </a:t>
            </a:r>
            <a:r>
              <a:rPr sz="1950" spc="112" baseline="-23504" dirty="0">
                <a:latin typeface="Times New Roman"/>
                <a:cs typeface="Times New Roman"/>
              </a:rPr>
              <a:t> </a:t>
            </a:r>
            <a:r>
              <a:rPr sz="2200" spc="10" dirty="0">
                <a:latin typeface="Symbol"/>
                <a:cs typeface="Symbol"/>
              </a:rPr>
              <a:t></a:t>
            </a:r>
            <a:r>
              <a:rPr sz="2200" spc="-80" dirty="0">
                <a:latin typeface="Times New Roman"/>
                <a:cs typeface="Times New Roman"/>
              </a:rPr>
              <a:t> </a:t>
            </a:r>
            <a:r>
              <a:rPr sz="2200" spc="80" dirty="0">
                <a:latin typeface="Symbol"/>
                <a:cs typeface="Symbol"/>
              </a:rPr>
              <a:t></a:t>
            </a:r>
            <a:r>
              <a:rPr sz="2200" spc="160" dirty="0">
                <a:latin typeface="Times New Roman"/>
                <a:cs typeface="Times New Roman"/>
              </a:rPr>
              <a:t>(</a:t>
            </a:r>
            <a:r>
              <a:rPr sz="2200" i="1" spc="-10" dirty="0">
                <a:latin typeface="Times New Roman"/>
                <a:cs typeface="Times New Roman"/>
              </a:rPr>
              <a:t>x</a:t>
            </a:r>
            <a:r>
              <a:rPr sz="1950" baseline="-23504" dirty="0">
                <a:latin typeface="Times New Roman"/>
                <a:cs typeface="Times New Roman"/>
              </a:rPr>
              <a:t>0</a:t>
            </a:r>
            <a:r>
              <a:rPr sz="1950" spc="-127" baseline="-23504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)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5500" y="2139950"/>
            <a:ext cx="5032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0" indent="-165100">
              <a:lnSpc>
                <a:spcPct val="100000"/>
              </a:lnSpc>
              <a:spcBef>
                <a:spcPts val="100"/>
              </a:spcBef>
              <a:buChar char="•"/>
              <a:tabLst>
                <a:tab pos="177800" algn="l"/>
                <a:tab pos="3669665" algn="l"/>
              </a:tabLst>
            </a:pPr>
            <a:r>
              <a:rPr sz="1800" spc="-40" dirty="0">
                <a:latin typeface="Calibri"/>
                <a:cs typeface="Calibri"/>
              </a:rPr>
              <a:t>We</a:t>
            </a:r>
            <a:r>
              <a:rPr sz="1800" spc="-5" dirty="0">
                <a:latin typeface="Calibri"/>
                <a:cs typeface="Calibri"/>
              </a:rPr>
              <a:t> need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find:	</a:t>
            </a:r>
            <a:r>
              <a:rPr sz="1800" spc="-10" dirty="0">
                <a:latin typeface="Calibri"/>
                <a:cs typeface="Calibri"/>
              </a:rPr>
              <a:t>by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minimizing: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66910" y="1949069"/>
            <a:ext cx="1341755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450" i="1" baseline="-25362" dirty="0">
                <a:latin typeface="Times New Roman"/>
                <a:cs typeface="Times New Roman"/>
              </a:rPr>
              <a:t>x</a:t>
            </a:r>
            <a:r>
              <a:rPr sz="3450" i="1" spc="-390" baseline="-25362" dirty="0">
                <a:latin typeface="Times New Roman"/>
                <a:cs typeface="Times New Roman"/>
              </a:rPr>
              <a:t> </a:t>
            </a:r>
            <a:r>
              <a:rPr sz="3450" spc="359" baseline="-25362" dirty="0">
                <a:latin typeface="Symbol"/>
                <a:cs typeface="Symbol"/>
              </a:rPr>
              <a:t></a:t>
            </a:r>
            <a:r>
              <a:rPr sz="3450" spc="247" baseline="-25362" dirty="0">
                <a:latin typeface="Symbol"/>
                <a:cs typeface="Symbol"/>
              </a:rPr>
              <a:t></a:t>
            </a:r>
            <a:r>
              <a:rPr sz="1350" i="1" spc="-5" dirty="0">
                <a:latin typeface="Times New Roman"/>
                <a:cs typeface="Times New Roman"/>
              </a:rPr>
              <a:t>H</a:t>
            </a:r>
            <a:r>
              <a:rPr sz="1350" i="1" spc="-195" dirty="0">
                <a:latin typeface="Times New Roman"/>
                <a:cs typeface="Times New Roman"/>
              </a:rPr>
              <a:t> </a:t>
            </a:r>
            <a:r>
              <a:rPr sz="1350" spc="-70" dirty="0">
                <a:latin typeface="Symbol"/>
                <a:cs typeface="Symbol"/>
              </a:rPr>
              <a:t></a:t>
            </a:r>
            <a:r>
              <a:rPr sz="1350" i="1" spc="-5" dirty="0">
                <a:latin typeface="Times New Roman"/>
                <a:cs typeface="Times New Roman"/>
              </a:rPr>
              <a:t>W</a:t>
            </a:r>
            <a:r>
              <a:rPr sz="1350" i="1" spc="-175" dirty="0">
                <a:latin typeface="Times New Roman"/>
                <a:cs typeface="Times New Roman"/>
              </a:rPr>
              <a:t> </a:t>
            </a:r>
            <a:r>
              <a:rPr sz="1350" spc="15" dirty="0">
                <a:latin typeface="Symbol"/>
                <a:cs typeface="Symbol"/>
              </a:rPr>
              <a:t></a:t>
            </a:r>
            <a:r>
              <a:rPr sz="1350" i="1" spc="-5" dirty="0">
                <a:latin typeface="Times New Roman"/>
                <a:cs typeface="Times New Roman"/>
              </a:rPr>
              <a:t>C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23993" y="2678553"/>
            <a:ext cx="2576830" cy="425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500" i="1" spc="155" dirty="0">
                <a:latin typeface="Times New Roman"/>
                <a:cs typeface="Times New Roman"/>
              </a:rPr>
              <a:t>l</a:t>
            </a:r>
            <a:r>
              <a:rPr sz="2500" spc="15" dirty="0">
                <a:latin typeface="Times New Roman"/>
                <a:cs typeface="Times New Roman"/>
              </a:rPr>
              <a:t>(</a:t>
            </a:r>
            <a:r>
              <a:rPr sz="2500" spc="70" dirty="0">
                <a:latin typeface="Symbol"/>
                <a:cs typeface="Symbol"/>
              </a:rPr>
              <a:t></a:t>
            </a:r>
            <a:r>
              <a:rPr sz="2500" spc="175" dirty="0">
                <a:latin typeface="Times New Roman"/>
                <a:cs typeface="Times New Roman"/>
              </a:rPr>
              <a:t>(</a:t>
            </a:r>
            <a:r>
              <a:rPr sz="2500" i="1" spc="50" dirty="0">
                <a:latin typeface="Times New Roman"/>
                <a:cs typeface="Times New Roman"/>
              </a:rPr>
              <a:t>x</a:t>
            </a:r>
            <a:r>
              <a:rPr sz="2500" spc="-5" dirty="0">
                <a:latin typeface="Times New Roman"/>
                <a:cs typeface="Times New Roman"/>
              </a:rPr>
              <a:t>),</a:t>
            </a:r>
            <a:r>
              <a:rPr sz="2500" spc="-370" dirty="0">
                <a:latin typeface="Times New Roman"/>
                <a:cs typeface="Times New Roman"/>
              </a:rPr>
              <a:t> </a:t>
            </a:r>
            <a:r>
              <a:rPr sz="2500" spc="145" dirty="0">
                <a:latin typeface="Symbol"/>
                <a:cs typeface="Symbol"/>
              </a:rPr>
              <a:t></a:t>
            </a:r>
            <a:r>
              <a:rPr sz="2175" baseline="-22988" dirty="0">
                <a:latin typeface="Times New Roman"/>
                <a:cs typeface="Times New Roman"/>
              </a:rPr>
              <a:t>0</a:t>
            </a:r>
            <a:r>
              <a:rPr sz="2175" spc="-135" baseline="-22988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)</a:t>
            </a:r>
            <a:r>
              <a:rPr sz="2500" spc="-215" dirty="0">
                <a:latin typeface="Times New Roman"/>
                <a:cs typeface="Times New Roman"/>
              </a:rPr>
              <a:t> </a:t>
            </a:r>
            <a:r>
              <a:rPr sz="2500" spc="235" dirty="0">
                <a:latin typeface="Symbol"/>
                <a:cs typeface="Symbol"/>
              </a:rPr>
              <a:t></a:t>
            </a:r>
            <a:r>
              <a:rPr sz="2600" spc="-800" dirty="0">
                <a:latin typeface="Symbol"/>
                <a:cs typeface="Symbol"/>
              </a:rPr>
              <a:t></a:t>
            </a:r>
            <a:r>
              <a:rPr sz="2500" i="1" spc="20" dirty="0">
                <a:latin typeface="Times New Roman"/>
                <a:cs typeface="Times New Roman"/>
              </a:rPr>
              <a:t>R</a:t>
            </a:r>
            <a:r>
              <a:rPr sz="2500" spc="175" dirty="0">
                <a:latin typeface="Times New Roman"/>
                <a:cs typeface="Times New Roman"/>
              </a:rPr>
              <a:t>(</a:t>
            </a:r>
            <a:r>
              <a:rPr sz="2500" i="1" spc="50" dirty="0">
                <a:latin typeface="Times New Roman"/>
                <a:cs typeface="Times New Roman"/>
              </a:rPr>
              <a:t>x</a:t>
            </a:r>
            <a:r>
              <a:rPr sz="2500" spc="-5" dirty="0">
                <a:latin typeface="Times New Roman"/>
                <a:cs typeface="Times New Roman"/>
              </a:rPr>
              <a:t>)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76500" y="2694686"/>
            <a:ext cx="2430145" cy="418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2175"/>
              </a:lnSpc>
              <a:spcBef>
                <a:spcPts val="95"/>
              </a:spcBef>
            </a:pPr>
            <a:r>
              <a:rPr sz="2500" i="1" spc="60" dirty="0">
                <a:latin typeface="Times New Roman"/>
                <a:cs typeface="Times New Roman"/>
              </a:rPr>
              <a:t>x</a:t>
            </a:r>
            <a:r>
              <a:rPr sz="2175" baseline="42145" dirty="0">
                <a:latin typeface="Times New Roman"/>
                <a:cs typeface="Times New Roman"/>
              </a:rPr>
              <a:t>* </a:t>
            </a:r>
            <a:r>
              <a:rPr sz="2175" spc="44" baseline="4214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Symbol"/>
                <a:cs typeface="Symbol"/>
              </a:rPr>
              <a:t></a:t>
            </a:r>
            <a:r>
              <a:rPr sz="2500" spc="-9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a</a:t>
            </a:r>
            <a:r>
              <a:rPr sz="2500" spc="-50" dirty="0">
                <a:latin typeface="Times New Roman"/>
                <a:cs typeface="Times New Roman"/>
              </a:rPr>
              <a:t>r</a:t>
            </a:r>
            <a:r>
              <a:rPr sz="2500" spc="-5" dirty="0">
                <a:latin typeface="Times New Roman"/>
                <a:cs typeface="Times New Roman"/>
              </a:rPr>
              <a:t>g</a:t>
            </a:r>
            <a:r>
              <a:rPr sz="2500" spc="-22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min</a:t>
            </a:r>
            <a:endParaRPr sz="2500">
              <a:latin typeface="Times New Roman"/>
              <a:cs typeface="Times New Roman"/>
            </a:endParaRPr>
          </a:p>
          <a:p>
            <a:pPr marL="1591945">
              <a:lnSpc>
                <a:spcPts val="915"/>
              </a:lnSpc>
            </a:pPr>
            <a:r>
              <a:rPr sz="2175" i="1" spc="-15" baseline="-24904" dirty="0">
                <a:latin typeface="Times New Roman"/>
                <a:cs typeface="Times New Roman"/>
              </a:rPr>
              <a:t>x</a:t>
            </a:r>
            <a:r>
              <a:rPr sz="2175" spc="-15" baseline="-24904" dirty="0">
                <a:latin typeface="Symbol"/>
                <a:cs typeface="Symbol"/>
              </a:rPr>
              <a:t></a:t>
            </a:r>
            <a:r>
              <a:rPr sz="1050" i="1" spc="-10" dirty="0">
                <a:latin typeface="Times New Roman"/>
                <a:cs typeface="Times New Roman"/>
              </a:rPr>
              <a:t>H</a:t>
            </a:r>
            <a:r>
              <a:rPr sz="1050" spc="-10" dirty="0">
                <a:latin typeface="Symbol"/>
                <a:cs typeface="Symbol"/>
              </a:rPr>
              <a:t></a:t>
            </a:r>
            <a:r>
              <a:rPr sz="1050" i="1" spc="-10" dirty="0">
                <a:latin typeface="Times New Roman"/>
                <a:cs typeface="Times New Roman"/>
              </a:rPr>
              <a:t>W</a:t>
            </a:r>
            <a:r>
              <a:rPr sz="1050" spc="-10" dirty="0">
                <a:latin typeface="Symbol"/>
                <a:cs typeface="Symbol"/>
              </a:rPr>
              <a:t></a:t>
            </a:r>
            <a:r>
              <a:rPr sz="1050" i="1" spc="-10" dirty="0">
                <a:latin typeface="Times New Roman"/>
                <a:cs typeface="Times New Roman"/>
              </a:rPr>
              <a:t>C</a:t>
            </a:r>
            <a:endParaRPr sz="105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5067" y="3380232"/>
            <a:ext cx="4698491" cy="315163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947409" y="4495165"/>
            <a:ext cx="29724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“Understanding </a:t>
            </a:r>
            <a:r>
              <a:rPr sz="1800" spc="-5" dirty="0">
                <a:latin typeface="Calibri"/>
                <a:cs typeface="Calibri"/>
              </a:rPr>
              <a:t>Deep Image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Representations</a:t>
            </a:r>
            <a:r>
              <a:rPr sz="1800" spc="-10" dirty="0">
                <a:latin typeface="Calibri"/>
                <a:cs typeface="Calibri"/>
              </a:rPr>
              <a:t> by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Inverting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Them”,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by</a:t>
            </a:r>
            <a:r>
              <a:rPr sz="1800" spc="-15" dirty="0">
                <a:latin typeface="Calibri"/>
                <a:cs typeface="Calibri"/>
              </a:rPr>
              <a:t> Aravindh</a:t>
            </a:r>
            <a:r>
              <a:rPr sz="1800" spc="-10" dirty="0">
                <a:latin typeface="Calibri"/>
                <a:cs typeface="Calibri"/>
              </a:rPr>
              <a:t> Mahendran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-10" dirty="0">
                <a:latin typeface="Calibri"/>
                <a:cs typeface="Calibri"/>
              </a:rPr>
              <a:t> Andrea </a:t>
            </a:r>
            <a:r>
              <a:rPr sz="1800" spc="-15" dirty="0">
                <a:latin typeface="Calibri"/>
                <a:cs typeface="Calibri"/>
              </a:rPr>
              <a:t>Vedaldi.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6450" y="314325"/>
            <a:ext cx="489712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/>
              <a:t>Content</a:t>
            </a:r>
            <a:r>
              <a:rPr sz="4000" spc="-40" dirty="0"/>
              <a:t> </a:t>
            </a:r>
            <a:r>
              <a:rPr sz="4000" spc="-15" dirty="0"/>
              <a:t>Reconstruction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69" y="1132205"/>
            <a:ext cx="8937314" cy="26208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444" y="4075429"/>
            <a:ext cx="3302013" cy="25532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866640" y="4410075"/>
            <a:ext cx="3028315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Image </a:t>
            </a:r>
            <a:r>
              <a:rPr sz="1800" spc="-10" dirty="0">
                <a:latin typeface="Calibri"/>
                <a:cs typeface="Calibri"/>
              </a:rPr>
              <a:t>reconstructed from </a:t>
            </a:r>
            <a:r>
              <a:rPr sz="1800" spc="-20" dirty="0">
                <a:latin typeface="Calibri"/>
                <a:cs typeface="Calibri"/>
              </a:rPr>
              <a:t>layers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(a)'conv1_1',</a:t>
            </a:r>
            <a:endParaRPr sz="1800">
              <a:latin typeface="Calibri"/>
              <a:cs typeface="Calibri"/>
            </a:endParaRPr>
          </a:p>
          <a:p>
            <a:pPr marL="271780" indent="-259715">
              <a:lnSpc>
                <a:spcPct val="100000"/>
              </a:lnSpc>
              <a:buSzPct val="94444"/>
              <a:buAutoNum type="alphaLcParenBoth" startAt="2"/>
              <a:tabLst>
                <a:tab pos="272415" algn="l"/>
              </a:tabLst>
            </a:pPr>
            <a:r>
              <a:rPr sz="1800" spc="-10" dirty="0">
                <a:latin typeface="Calibri"/>
                <a:cs typeface="Calibri"/>
              </a:rPr>
              <a:t>'conv2_1',</a:t>
            </a:r>
            <a:endParaRPr sz="1800">
              <a:latin typeface="Calibri"/>
              <a:cs typeface="Calibri"/>
            </a:endParaRPr>
          </a:p>
          <a:p>
            <a:pPr marL="12700" marR="1468120">
              <a:lnSpc>
                <a:spcPct val="100000"/>
              </a:lnSpc>
              <a:buSzPct val="94444"/>
              <a:buAutoNum type="alphaLcParenBoth" startAt="2"/>
              <a:tabLst>
                <a:tab pos="248920" algn="l"/>
              </a:tabLst>
            </a:pPr>
            <a:r>
              <a:rPr sz="1800" spc="-10" dirty="0">
                <a:latin typeface="Calibri"/>
                <a:cs typeface="Calibri"/>
              </a:rPr>
              <a:t>'conv3_1',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(d)'conv4_1'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(e)'conv5_1'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of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original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VGG-Network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675" y="1051356"/>
            <a:ext cx="7198995" cy="11842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61620" indent="-220979">
              <a:lnSpc>
                <a:spcPct val="100000"/>
              </a:lnSpc>
              <a:spcBef>
                <a:spcPts val="90"/>
              </a:spcBef>
              <a:buChar char="•"/>
              <a:tabLst>
                <a:tab pos="261620" algn="l"/>
                <a:tab pos="3634740" algn="l"/>
              </a:tabLst>
            </a:pPr>
            <a:r>
              <a:rPr sz="2400" spc="-15" dirty="0">
                <a:latin typeface="Calibri"/>
                <a:cs typeface="Calibri"/>
              </a:rPr>
              <a:t>Filters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(Depths)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layer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l:	</a:t>
            </a:r>
            <a:r>
              <a:rPr sz="2850" i="1" spc="45" dirty="0">
                <a:latin typeface="Times New Roman"/>
                <a:cs typeface="Times New Roman"/>
              </a:rPr>
              <a:t>N</a:t>
            </a:r>
            <a:r>
              <a:rPr sz="2475" i="1" spc="67" baseline="-21885" dirty="0">
                <a:latin typeface="Times New Roman"/>
                <a:cs typeface="Times New Roman"/>
              </a:rPr>
              <a:t>l</a:t>
            </a:r>
            <a:endParaRPr sz="2475" baseline="-21885">
              <a:latin typeface="Times New Roman"/>
              <a:cs typeface="Times New Roman"/>
            </a:endParaRPr>
          </a:p>
          <a:p>
            <a:pPr marL="246379" indent="-220979">
              <a:lnSpc>
                <a:spcPct val="100000"/>
              </a:lnSpc>
              <a:spcBef>
                <a:spcPts val="2830"/>
              </a:spcBef>
              <a:buChar char="•"/>
              <a:tabLst>
                <a:tab pos="246379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height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times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width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feature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map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layer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6294" y="2570479"/>
            <a:ext cx="2635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679" indent="-220979">
              <a:lnSpc>
                <a:spcPct val="100000"/>
              </a:lnSpc>
              <a:spcBef>
                <a:spcPts val="100"/>
              </a:spcBef>
              <a:buChar char="•"/>
              <a:tabLst>
                <a:tab pos="233679" algn="l"/>
              </a:tabLst>
            </a:pPr>
            <a:r>
              <a:rPr sz="2400" spc="-10" dirty="0">
                <a:latin typeface="Calibri"/>
                <a:cs typeface="Calibri"/>
              </a:rPr>
              <a:t>Response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spc="-20" dirty="0">
                <a:latin typeface="Calibri"/>
                <a:cs typeface="Calibri"/>
              </a:rPr>
              <a:t>layer </a:t>
            </a:r>
            <a:r>
              <a:rPr sz="2400" spc="-5" dirty="0">
                <a:latin typeface="Calibri"/>
                <a:cs typeface="Calibri"/>
              </a:rPr>
              <a:t>l: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7895" y="3302000"/>
            <a:ext cx="5522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represents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ith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position</a:t>
            </a:r>
            <a:r>
              <a:rPr sz="2400" dirty="0">
                <a:latin typeface="Calibri"/>
                <a:cs typeface="Calibri"/>
              </a:rPr>
              <a:t> j </a:t>
            </a:r>
            <a:r>
              <a:rPr sz="2400" spc="-5" dirty="0">
                <a:latin typeface="Calibri"/>
                <a:cs typeface="Calibri"/>
              </a:rPr>
              <a:t>in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layer</a:t>
            </a:r>
            <a:r>
              <a:rPr sz="2400" dirty="0">
                <a:latin typeface="Calibri"/>
                <a:cs typeface="Calibri"/>
              </a:rPr>
              <a:t> 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1214" y="3876040"/>
            <a:ext cx="2116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679" indent="-220979">
              <a:lnSpc>
                <a:spcPct val="100000"/>
              </a:lnSpc>
              <a:spcBef>
                <a:spcPts val="100"/>
              </a:spcBef>
              <a:buChar char="•"/>
              <a:tabLst>
                <a:tab pos="233679" algn="l"/>
              </a:tabLst>
            </a:pPr>
            <a:r>
              <a:rPr sz="2400" spc="-5" dirty="0">
                <a:latin typeface="Calibri"/>
                <a:cs typeface="Calibri"/>
              </a:rPr>
              <a:t>Original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1214" y="4625340"/>
            <a:ext cx="2727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679" indent="-220979">
              <a:lnSpc>
                <a:spcPct val="100000"/>
              </a:lnSpc>
              <a:spcBef>
                <a:spcPts val="100"/>
              </a:spcBef>
              <a:buChar char="•"/>
              <a:tabLst>
                <a:tab pos="233679" algn="l"/>
              </a:tabLst>
            </a:pPr>
            <a:r>
              <a:rPr sz="2400" spc="-50" dirty="0">
                <a:latin typeface="Calibri"/>
                <a:cs typeface="Calibri"/>
              </a:rPr>
              <a:t>We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generate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88815" y="4625340"/>
            <a:ext cx="2640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(randomly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initialized)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1694" y="5196840"/>
            <a:ext cx="2605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679" indent="-220979">
              <a:lnSpc>
                <a:spcPct val="100000"/>
              </a:lnSpc>
              <a:spcBef>
                <a:spcPts val="100"/>
              </a:spcBef>
              <a:buChar char="•"/>
              <a:tabLst>
                <a:tab pos="233679" algn="l"/>
              </a:tabLst>
            </a:pPr>
            <a:r>
              <a:rPr sz="2400" spc="-10" dirty="0">
                <a:latin typeface="Calibri"/>
                <a:cs typeface="Calibri"/>
              </a:rPr>
              <a:t>Squared-error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loss: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453639" y="24764"/>
            <a:ext cx="458724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/>
              <a:t>Content</a:t>
            </a:r>
            <a:r>
              <a:rPr sz="4000" spc="-20" dirty="0"/>
              <a:t> </a:t>
            </a:r>
            <a:r>
              <a:rPr sz="4000" spc="-5" dirty="0"/>
              <a:t>Loss</a:t>
            </a:r>
            <a:r>
              <a:rPr sz="4000" spc="-15" dirty="0"/>
              <a:t> </a:t>
            </a:r>
            <a:r>
              <a:rPr sz="4000" spc="-5" dirty="0"/>
              <a:t>Function</a:t>
            </a:r>
            <a:endParaRPr sz="4000"/>
          </a:p>
        </p:txBody>
      </p:sp>
      <p:sp>
        <p:nvSpPr>
          <p:cNvPr id="10" name="object 10"/>
          <p:cNvSpPr txBox="1"/>
          <p:nvPr/>
        </p:nvSpPr>
        <p:spPr>
          <a:xfrm>
            <a:off x="8212620" y="1818957"/>
            <a:ext cx="467995" cy="4584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850" i="1" spc="120" dirty="0">
                <a:latin typeface="Times New Roman"/>
                <a:cs typeface="Times New Roman"/>
              </a:rPr>
              <a:t>M</a:t>
            </a:r>
            <a:r>
              <a:rPr sz="2475" i="1" spc="179" baseline="-23569" dirty="0">
                <a:latin typeface="Times New Roman"/>
                <a:cs typeface="Times New Roman"/>
              </a:rPr>
              <a:t>l</a:t>
            </a:r>
            <a:endParaRPr sz="2475" baseline="-23569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88711" y="2648953"/>
            <a:ext cx="673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Times New Roman"/>
                <a:cs typeface="Times New Roman"/>
              </a:rPr>
              <a:t>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90490" y="2648953"/>
            <a:ext cx="673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Times New Roman"/>
                <a:cs typeface="Times New Roman"/>
              </a:rPr>
              <a:t>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40986" y="2534945"/>
            <a:ext cx="55308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5" dirty="0">
                <a:latin typeface="Times New Roman"/>
                <a:cs typeface="Times New Roman"/>
              </a:rPr>
              <a:t>N</a:t>
            </a:r>
            <a:r>
              <a:rPr sz="1650" i="1" spc="150" dirty="0">
                <a:latin typeface="Times New Roman"/>
                <a:cs typeface="Times New Roman"/>
              </a:rPr>
              <a:t> </a:t>
            </a:r>
            <a:r>
              <a:rPr sz="1650" spc="55" dirty="0">
                <a:latin typeface="Symbol"/>
                <a:cs typeface="Symbol"/>
              </a:rPr>
              <a:t></a:t>
            </a:r>
            <a:r>
              <a:rPr sz="1650" i="1" spc="55" dirty="0">
                <a:latin typeface="Times New Roman"/>
                <a:cs typeface="Times New Roman"/>
              </a:rPr>
              <a:t>M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75824" y="2794495"/>
            <a:ext cx="8445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dirty="0">
                <a:latin typeface="Times New Roman"/>
                <a:cs typeface="Times New Roman"/>
              </a:rPr>
              <a:t>l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90188" y="2551163"/>
            <a:ext cx="946785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i="1" spc="-10" dirty="0">
                <a:latin typeface="Times New Roman"/>
                <a:cs typeface="Times New Roman"/>
              </a:rPr>
              <a:t>F</a:t>
            </a:r>
            <a:r>
              <a:rPr sz="2850" i="1" spc="130" dirty="0">
                <a:latin typeface="Times New Roman"/>
                <a:cs typeface="Times New Roman"/>
              </a:rPr>
              <a:t> </a:t>
            </a:r>
            <a:r>
              <a:rPr sz="2850" spc="140" dirty="0">
                <a:latin typeface="Symbol"/>
                <a:cs typeface="Symbol"/>
              </a:rPr>
              <a:t>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51470" y="3287966"/>
            <a:ext cx="542290" cy="4584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4275" i="1" spc="202" baseline="2923" dirty="0">
                <a:latin typeface="Times New Roman"/>
                <a:cs typeface="Times New Roman"/>
              </a:rPr>
              <a:t>F</a:t>
            </a:r>
            <a:r>
              <a:rPr sz="2475" i="1" spc="202" baseline="47138" dirty="0">
                <a:latin typeface="Times New Roman"/>
                <a:cs typeface="Times New Roman"/>
              </a:rPr>
              <a:t>l</a:t>
            </a:r>
            <a:r>
              <a:rPr sz="1650" i="1" spc="135" dirty="0">
                <a:latin typeface="Times New Roman"/>
                <a:cs typeface="Times New Roman"/>
              </a:rPr>
              <a:t>ij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56038" y="3803370"/>
            <a:ext cx="206375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i="1" spc="-5" dirty="0">
                <a:latin typeface="Times New Roman"/>
                <a:cs typeface="Times New Roman"/>
              </a:rPr>
              <a:t>p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91483" y="4564799"/>
            <a:ext cx="186055" cy="4584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50" i="1" spc="-5" dirty="0">
                <a:latin typeface="Times New Roman"/>
                <a:cs typeface="Times New Roman"/>
              </a:rPr>
              <a:t>x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16580" y="6094260"/>
            <a:ext cx="560705" cy="2444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i="1" spc="5" dirty="0">
                <a:latin typeface="Times New Roman"/>
                <a:cs typeface="Times New Roman"/>
              </a:rPr>
              <a:t>c</a:t>
            </a:r>
            <a:r>
              <a:rPr sz="1400" i="1" spc="15" dirty="0">
                <a:latin typeface="Times New Roman"/>
                <a:cs typeface="Times New Roman"/>
              </a:rPr>
              <a:t>on</a:t>
            </a:r>
            <a:r>
              <a:rPr sz="1400" i="1" spc="5" dirty="0">
                <a:latin typeface="Times New Roman"/>
                <a:cs typeface="Times New Roman"/>
              </a:rPr>
              <a:t>te</a:t>
            </a:r>
            <a:r>
              <a:rPr sz="1400" i="1" spc="10" dirty="0">
                <a:latin typeface="Times New Roman"/>
                <a:cs typeface="Times New Roman"/>
              </a:rPr>
              <a:t>nt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13619" y="6314427"/>
            <a:ext cx="227329" cy="2444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i="1" spc="110" dirty="0">
                <a:latin typeface="Times New Roman"/>
                <a:cs typeface="Times New Roman"/>
              </a:rPr>
              <a:t>i</a:t>
            </a:r>
            <a:r>
              <a:rPr sz="1400" spc="5" dirty="0">
                <a:latin typeface="Times New Roman"/>
                <a:cs typeface="Times New Roman"/>
              </a:rPr>
              <a:t>,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i="1" spc="5" dirty="0">
                <a:latin typeface="Times New Roman"/>
                <a:cs typeface="Times New Roman"/>
              </a:rPr>
              <a:t>j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35692" y="6129947"/>
            <a:ext cx="181610" cy="400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50" dirty="0">
                <a:latin typeface="Times New Roman"/>
                <a:cs typeface="Times New Roman"/>
              </a:rPr>
              <a:t>2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34132" y="5730163"/>
            <a:ext cx="3249295" cy="587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843915" algn="l"/>
              </a:tabLst>
            </a:pPr>
            <a:r>
              <a:rPr sz="2450" i="1" dirty="0">
                <a:latin typeface="Times New Roman"/>
                <a:cs typeface="Times New Roman"/>
              </a:rPr>
              <a:t>L	</a:t>
            </a:r>
            <a:r>
              <a:rPr sz="2450" dirty="0">
                <a:latin typeface="Symbol"/>
                <a:cs typeface="Symbol"/>
              </a:rPr>
              <a:t></a:t>
            </a:r>
            <a:r>
              <a:rPr sz="2450" spc="120" dirty="0">
                <a:latin typeface="Times New Roman"/>
                <a:cs typeface="Times New Roman"/>
              </a:rPr>
              <a:t> </a:t>
            </a:r>
            <a:r>
              <a:rPr sz="3675" u="heavy" baseline="351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675" spc="-127" baseline="35147" dirty="0">
                <a:latin typeface="Times New Roman"/>
                <a:cs typeface="Times New Roman"/>
              </a:rPr>
              <a:t> </a:t>
            </a:r>
            <a:r>
              <a:rPr sz="5475" spc="465" baseline="-8371" dirty="0">
                <a:latin typeface="Symbol"/>
                <a:cs typeface="Symbol"/>
              </a:rPr>
              <a:t></a:t>
            </a:r>
            <a:r>
              <a:rPr sz="2450" spc="180" dirty="0">
                <a:latin typeface="Times New Roman"/>
                <a:cs typeface="Times New Roman"/>
              </a:rPr>
              <a:t>(</a:t>
            </a:r>
            <a:r>
              <a:rPr sz="2450" i="1" spc="270" dirty="0">
                <a:latin typeface="Times New Roman"/>
                <a:cs typeface="Times New Roman"/>
              </a:rPr>
              <a:t>F</a:t>
            </a:r>
            <a:r>
              <a:rPr sz="2100" i="1" spc="292" baseline="43650" dirty="0">
                <a:latin typeface="Times New Roman"/>
                <a:cs typeface="Times New Roman"/>
              </a:rPr>
              <a:t>l</a:t>
            </a:r>
            <a:r>
              <a:rPr sz="2100" i="1" baseline="-3968" dirty="0">
                <a:latin typeface="Times New Roman"/>
                <a:cs typeface="Times New Roman"/>
              </a:rPr>
              <a:t>i</a:t>
            </a:r>
            <a:r>
              <a:rPr sz="2100" i="1" spc="7" baseline="-3968" dirty="0">
                <a:latin typeface="Times New Roman"/>
                <a:cs typeface="Times New Roman"/>
              </a:rPr>
              <a:t>j</a:t>
            </a:r>
            <a:r>
              <a:rPr sz="2100" i="1" baseline="-3968" dirty="0">
                <a:latin typeface="Times New Roman"/>
                <a:cs typeface="Times New Roman"/>
              </a:rPr>
              <a:t> </a:t>
            </a:r>
            <a:r>
              <a:rPr sz="2100" i="1" spc="60" baseline="-3968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Symbol"/>
                <a:cs typeface="Symbol"/>
              </a:rPr>
              <a:t></a:t>
            </a:r>
            <a:r>
              <a:rPr sz="2450" spc="-80" dirty="0">
                <a:latin typeface="Times New Roman"/>
                <a:cs typeface="Times New Roman"/>
              </a:rPr>
              <a:t> </a:t>
            </a:r>
            <a:r>
              <a:rPr sz="2450" i="1" spc="80" dirty="0">
                <a:latin typeface="Times New Roman"/>
                <a:cs typeface="Times New Roman"/>
              </a:rPr>
              <a:t>P</a:t>
            </a:r>
            <a:r>
              <a:rPr sz="2100" i="1" spc="292" baseline="43650" dirty="0">
                <a:latin typeface="Times New Roman"/>
                <a:cs typeface="Times New Roman"/>
              </a:rPr>
              <a:t>l</a:t>
            </a:r>
            <a:r>
              <a:rPr sz="2100" i="1" baseline="-3968" dirty="0">
                <a:latin typeface="Times New Roman"/>
                <a:cs typeface="Times New Roman"/>
              </a:rPr>
              <a:t>i</a:t>
            </a:r>
            <a:r>
              <a:rPr sz="2100" i="1" spc="7" baseline="-3968" dirty="0">
                <a:latin typeface="Times New Roman"/>
                <a:cs typeface="Times New Roman"/>
              </a:rPr>
              <a:t>j </a:t>
            </a:r>
            <a:r>
              <a:rPr sz="2450" spc="120" dirty="0">
                <a:latin typeface="Times New Roman"/>
                <a:cs typeface="Times New Roman"/>
              </a:rPr>
              <a:t>)</a:t>
            </a:r>
            <a:r>
              <a:rPr sz="2100" spc="22" baseline="43650" dirty="0">
                <a:latin typeface="Times New Roman"/>
                <a:cs typeface="Times New Roman"/>
              </a:rPr>
              <a:t>2</a:t>
            </a:r>
            <a:endParaRPr sz="2100" baseline="436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2360" y="194310"/>
            <a:ext cx="425069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Style</a:t>
            </a:r>
            <a:r>
              <a:rPr sz="4000" spc="-55" dirty="0"/>
              <a:t> </a:t>
            </a:r>
            <a:r>
              <a:rPr sz="4000" spc="-15" dirty="0"/>
              <a:t>Reconstruction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15" y="1383664"/>
            <a:ext cx="8937729" cy="12676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894" y="2797810"/>
            <a:ext cx="4527527" cy="36420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65040" y="4281170"/>
            <a:ext cx="4267835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Style </a:t>
            </a:r>
            <a:r>
              <a:rPr sz="1800" spc="-10" dirty="0">
                <a:latin typeface="Calibri"/>
                <a:cs typeface="Calibri"/>
              </a:rPr>
              <a:t>representations</a:t>
            </a:r>
            <a:r>
              <a:rPr sz="1800" spc="-5" dirty="0">
                <a:latin typeface="Calibri"/>
                <a:cs typeface="Calibri"/>
              </a:rPr>
              <a:t> (filer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correlations)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(a)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'conv1_1',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(b)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'conv1_1',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'conv2_1',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(c)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'conv1_1',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'conv2_1', 'conv3_1',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(d)</a:t>
            </a:r>
            <a:r>
              <a:rPr sz="1800" spc="-10" dirty="0">
                <a:latin typeface="Calibri"/>
                <a:cs typeface="Calibri"/>
              </a:rPr>
              <a:t> 'conv1_1', 'conv2_1',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'conv3_1', 'conv4_1',</a:t>
            </a:r>
            <a:endParaRPr sz="1800">
              <a:latin typeface="Calibri"/>
              <a:cs typeface="Calibri"/>
            </a:endParaRPr>
          </a:p>
          <a:p>
            <a:pPr marL="12700" marR="40005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(e)</a:t>
            </a:r>
            <a:r>
              <a:rPr sz="1800" spc="-10" dirty="0">
                <a:latin typeface="Calibri"/>
                <a:cs typeface="Calibri"/>
              </a:rPr>
              <a:t> 'conv1_1', 'conv2_1', 'conv3_1',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'conv4_1',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'conv5_1'.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9650" y="24764"/>
            <a:ext cx="7729855" cy="3867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750570" algn="ctr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Calibri"/>
                <a:cs typeface="Calibri"/>
              </a:rPr>
              <a:t>Style</a:t>
            </a:r>
            <a:r>
              <a:rPr sz="4000" spc="-15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Loss</a:t>
            </a:r>
            <a:r>
              <a:rPr sz="4000" spc="-15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Function</a:t>
            </a:r>
            <a:endParaRPr sz="4000">
              <a:latin typeface="Calibri"/>
              <a:cs typeface="Calibri"/>
            </a:endParaRPr>
          </a:p>
          <a:p>
            <a:pPr marL="271780" indent="-220979">
              <a:lnSpc>
                <a:spcPct val="100000"/>
              </a:lnSpc>
              <a:spcBef>
                <a:spcPts val="2035"/>
              </a:spcBef>
              <a:buChar char="•"/>
              <a:tabLst>
                <a:tab pos="271780" algn="l"/>
              </a:tabLst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correlations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given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Gram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matrix:</a:t>
            </a:r>
            <a:endParaRPr sz="2400">
              <a:latin typeface="Calibri"/>
              <a:cs typeface="Calibri"/>
            </a:endParaRPr>
          </a:p>
          <a:p>
            <a:pPr marR="1102360" algn="ctr">
              <a:lnSpc>
                <a:spcPct val="100000"/>
              </a:lnSpc>
              <a:spcBef>
                <a:spcPts val="110"/>
              </a:spcBef>
            </a:pPr>
            <a:r>
              <a:rPr sz="4050" i="1" spc="195" baseline="-24691" dirty="0">
                <a:latin typeface="Times New Roman"/>
                <a:cs typeface="Times New Roman"/>
              </a:rPr>
              <a:t>G</a:t>
            </a:r>
            <a:r>
              <a:rPr sz="1600" i="1" spc="-5" dirty="0">
                <a:latin typeface="Times New Roman"/>
                <a:cs typeface="Times New Roman"/>
              </a:rPr>
              <a:t>l</a:t>
            </a:r>
            <a:r>
              <a:rPr sz="1600" i="1" dirty="0">
                <a:latin typeface="Times New Roman"/>
                <a:cs typeface="Times New Roman"/>
              </a:rPr>
              <a:t> </a:t>
            </a:r>
            <a:r>
              <a:rPr sz="1600" i="1" spc="-100" dirty="0">
                <a:latin typeface="Times New Roman"/>
                <a:cs typeface="Times New Roman"/>
              </a:rPr>
              <a:t> </a:t>
            </a:r>
            <a:r>
              <a:rPr sz="4050" spc="405" baseline="-24691" dirty="0">
                <a:latin typeface="Symbol"/>
                <a:cs typeface="Symbol"/>
              </a:rPr>
              <a:t></a:t>
            </a:r>
            <a:r>
              <a:rPr sz="4050" spc="322" baseline="-24691" dirty="0">
                <a:latin typeface="Symbol"/>
                <a:cs typeface="Symbol"/>
              </a:rPr>
              <a:t></a:t>
            </a:r>
            <a:r>
              <a:rPr sz="2400" i="1" spc="67" baseline="1736" dirty="0">
                <a:latin typeface="Times New Roman"/>
                <a:cs typeface="Times New Roman"/>
              </a:rPr>
              <a:t>N</a:t>
            </a:r>
            <a:r>
              <a:rPr sz="1650" i="1" spc="15" baseline="-17676" dirty="0">
                <a:latin typeface="Times New Roman"/>
                <a:cs typeface="Times New Roman"/>
              </a:rPr>
              <a:t>l</a:t>
            </a:r>
            <a:r>
              <a:rPr sz="1650" i="1" spc="-60" baseline="-17676" dirty="0">
                <a:latin typeface="Times New Roman"/>
                <a:cs typeface="Times New Roman"/>
              </a:rPr>
              <a:t> </a:t>
            </a:r>
            <a:r>
              <a:rPr sz="2400" spc="187" baseline="1736" dirty="0">
                <a:latin typeface="Symbol"/>
                <a:cs typeface="Symbol"/>
              </a:rPr>
              <a:t></a:t>
            </a:r>
            <a:r>
              <a:rPr sz="2400" i="1" spc="67" baseline="1736" dirty="0">
                <a:latin typeface="Times New Roman"/>
                <a:cs typeface="Times New Roman"/>
              </a:rPr>
              <a:t>N</a:t>
            </a:r>
            <a:r>
              <a:rPr sz="1650" i="1" spc="15" baseline="-17676" dirty="0">
                <a:latin typeface="Times New Roman"/>
                <a:cs typeface="Times New Roman"/>
              </a:rPr>
              <a:t>l</a:t>
            </a:r>
            <a:endParaRPr sz="1650" baseline="-17676">
              <a:latin typeface="Times New Roman"/>
              <a:cs typeface="Times New Roman"/>
            </a:endParaRPr>
          </a:p>
          <a:p>
            <a:pPr marL="296545" indent="-246379">
              <a:lnSpc>
                <a:spcPct val="100000"/>
              </a:lnSpc>
              <a:spcBef>
                <a:spcPts val="2000"/>
              </a:spcBef>
              <a:buSzPct val="88888"/>
              <a:buFont typeface="Calibri"/>
              <a:buChar char="•"/>
              <a:tabLst>
                <a:tab pos="297180" algn="l"/>
              </a:tabLst>
            </a:pPr>
            <a:r>
              <a:rPr sz="4050" i="1" spc="120" baseline="-4115" dirty="0">
                <a:latin typeface="Times New Roman"/>
                <a:cs typeface="Times New Roman"/>
              </a:rPr>
              <a:t>G</a:t>
            </a:r>
            <a:r>
              <a:rPr sz="2400" i="1" spc="120" baseline="34722" dirty="0">
                <a:latin typeface="Times New Roman"/>
                <a:cs typeface="Times New Roman"/>
              </a:rPr>
              <a:t>l</a:t>
            </a:r>
            <a:r>
              <a:rPr sz="2400" i="1" spc="120" baseline="-12152" dirty="0">
                <a:latin typeface="Times New Roman"/>
                <a:cs typeface="Times New Roman"/>
              </a:rPr>
              <a:t>ij</a:t>
            </a:r>
            <a:r>
              <a:rPr sz="2400" i="1" spc="202" baseline="-12152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inner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product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between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filters</a:t>
            </a:r>
            <a:r>
              <a:rPr sz="2400" dirty="0">
                <a:latin typeface="Calibri"/>
                <a:cs typeface="Calibri"/>
              </a:rPr>
              <a:t> i </a:t>
            </a:r>
            <a:r>
              <a:rPr sz="2400" spc="-5" dirty="0">
                <a:latin typeface="Calibri"/>
                <a:cs typeface="Calibri"/>
              </a:rPr>
              <a:t>and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 </a:t>
            </a:r>
            <a:r>
              <a:rPr sz="2400" spc="-5" dirty="0">
                <a:latin typeface="Calibri"/>
                <a:cs typeface="Calibri"/>
              </a:rPr>
              <a:t>in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layer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l:</a:t>
            </a:r>
            <a:endParaRPr sz="2400">
              <a:latin typeface="Calibri"/>
              <a:cs typeface="Calibri"/>
            </a:endParaRPr>
          </a:p>
          <a:p>
            <a:pPr marR="1179830" algn="ctr">
              <a:lnSpc>
                <a:spcPct val="100000"/>
              </a:lnSpc>
              <a:spcBef>
                <a:spcPts val="720"/>
              </a:spcBef>
            </a:pPr>
            <a:r>
              <a:rPr sz="4050" i="1" spc="195" baseline="3086" dirty="0">
                <a:latin typeface="Times New Roman"/>
                <a:cs typeface="Times New Roman"/>
              </a:rPr>
              <a:t>G</a:t>
            </a:r>
            <a:r>
              <a:rPr sz="2400" i="1" spc="300" baseline="46875" dirty="0">
                <a:latin typeface="Times New Roman"/>
                <a:cs typeface="Times New Roman"/>
              </a:rPr>
              <a:t>l</a:t>
            </a:r>
            <a:r>
              <a:rPr sz="1600" i="1" spc="-10" dirty="0">
                <a:latin typeface="Times New Roman"/>
                <a:cs typeface="Times New Roman"/>
              </a:rPr>
              <a:t>i</a:t>
            </a:r>
            <a:r>
              <a:rPr sz="1600" i="1" spc="-5" dirty="0">
                <a:latin typeface="Times New Roman"/>
                <a:cs typeface="Times New Roman"/>
              </a:rPr>
              <a:t>j</a:t>
            </a:r>
            <a:r>
              <a:rPr sz="1600" i="1" dirty="0">
                <a:latin typeface="Times New Roman"/>
                <a:cs typeface="Times New Roman"/>
              </a:rPr>
              <a:t> </a:t>
            </a:r>
            <a:r>
              <a:rPr sz="1600" i="1" spc="180" dirty="0">
                <a:latin typeface="Times New Roman"/>
                <a:cs typeface="Times New Roman"/>
              </a:rPr>
              <a:t> </a:t>
            </a:r>
            <a:r>
              <a:rPr sz="4050" spc="15" baseline="3086" dirty="0">
                <a:latin typeface="Symbol"/>
                <a:cs typeface="Symbol"/>
              </a:rPr>
              <a:t></a:t>
            </a:r>
            <a:r>
              <a:rPr sz="4050" spc="-112" baseline="3086" dirty="0">
                <a:latin typeface="Times New Roman"/>
                <a:cs typeface="Times New Roman"/>
              </a:rPr>
              <a:t> </a:t>
            </a:r>
            <a:r>
              <a:rPr sz="6075" spc="37" baseline="-6858" dirty="0">
                <a:latin typeface="Symbol"/>
                <a:cs typeface="Symbol"/>
              </a:rPr>
              <a:t></a:t>
            </a:r>
            <a:r>
              <a:rPr sz="6075" spc="-802" baseline="-6858" dirty="0">
                <a:latin typeface="Times New Roman"/>
                <a:cs typeface="Times New Roman"/>
              </a:rPr>
              <a:t> </a:t>
            </a:r>
            <a:r>
              <a:rPr sz="4050" i="1" spc="457" baseline="3086" dirty="0">
                <a:latin typeface="Times New Roman"/>
                <a:cs typeface="Times New Roman"/>
              </a:rPr>
              <a:t>F</a:t>
            </a:r>
            <a:r>
              <a:rPr sz="2400" i="1" spc="300" baseline="46875" dirty="0">
                <a:latin typeface="Times New Roman"/>
                <a:cs typeface="Times New Roman"/>
              </a:rPr>
              <a:t>l</a:t>
            </a:r>
            <a:r>
              <a:rPr sz="1600" i="1" spc="-10" dirty="0">
                <a:latin typeface="Times New Roman"/>
                <a:cs typeface="Times New Roman"/>
              </a:rPr>
              <a:t>i</a:t>
            </a:r>
            <a:r>
              <a:rPr sz="1600" i="1" spc="-5" dirty="0">
                <a:latin typeface="Times New Roman"/>
                <a:cs typeface="Times New Roman"/>
              </a:rPr>
              <a:t>k</a:t>
            </a:r>
            <a:r>
              <a:rPr sz="1600" i="1" spc="5" dirty="0">
                <a:latin typeface="Times New Roman"/>
                <a:cs typeface="Times New Roman"/>
              </a:rPr>
              <a:t> </a:t>
            </a:r>
            <a:r>
              <a:rPr sz="4050" i="1" spc="457" baseline="3086" dirty="0">
                <a:latin typeface="Times New Roman"/>
                <a:cs typeface="Times New Roman"/>
              </a:rPr>
              <a:t>F</a:t>
            </a:r>
            <a:r>
              <a:rPr sz="2400" i="1" spc="-7" baseline="46875" dirty="0">
                <a:latin typeface="Times New Roman"/>
                <a:cs typeface="Times New Roman"/>
              </a:rPr>
              <a:t>l</a:t>
            </a:r>
            <a:r>
              <a:rPr sz="2400" i="1" spc="217" baseline="46875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j</a:t>
            </a:r>
            <a:r>
              <a:rPr sz="1600" i="1" spc="-5" dirty="0">
                <a:latin typeface="Times New Roman"/>
                <a:cs typeface="Times New Roman"/>
              </a:rPr>
              <a:t>k</a:t>
            </a:r>
            <a:endParaRPr sz="1600">
              <a:latin typeface="Times New Roman"/>
              <a:cs typeface="Times New Roman"/>
            </a:endParaRPr>
          </a:p>
          <a:p>
            <a:pPr marR="1455420" algn="ctr">
              <a:lnSpc>
                <a:spcPct val="100000"/>
              </a:lnSpc>
              <a:spcBef>
                <a:spcPts val="60"/>
              </a:spcBef>
            </a:pPr>
            <a:r>
              <a:rPr sz="1600" i="1" spc="-5" dirty="0">
                <a:latin typeface="Times New Roman"/>
                <a:cs typeface="Times New Roman"/>
              </a:rPr>
              <a:t>k</a:t>
            </a:r>
            <a:endParaRPr sz="1600">
              <a:latin typeface="Times New Roman"/>
              <a:cs typeface="Times New Roman"/>
            </a:endParaRPr>
          </a:p>
          <a:p>
            <a:pPr marL="271780" indent="-220979">
              <a:lnSpc>
                <a:spcPct val="100000"/>
              </a:lnSpc>
              <a:spcBef>
                <a:spcPts val="1515"/>
              </a:spcBef>
              <a:buChar char="•"/>
              <a:tabLst>
                <a:tab pos="271780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loss</a:t>
            </a:r>
            <a:r>
              <a:rPr sz="2400" spc="-15" dirty="0">
                <a:latin typeface="Calibri"/>
                <a:cs typeface="Calibri"/>
              </a:rPr>
              <a:t> at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layer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98986" y="4397679"/>
            <a:ext cx="127000" cy="2444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i="1" dirty="0">
                <a:latin typeface="Times New Roman"/>
                <a:cs typeface="Times New Roman"/>
              </a:rPr>
              <a:t>i</a:t>
            </a:r>
            <a:r>
              <a:rPr sz="1400" i="1" spc="5" dirty="0">
                <a:latin typeface="Times New Roman"/>
                <a:cs typeface="Times New Roman"/>
              </a:rPr>
              <a:t>j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4234" y="4243311"/>
            <a:ext cx="76200" cy="2444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i="1" spc="5" dirty="0">
                <a:latin typeface="Times New Roman"/>
                <a:cs typeface="Times New Roman"/>
              </a:rPr>
              <a:t>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5973" y="4169244"/>
            <a:ext cx="359410" cy="7562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4205"/>
              </a:lnSpc>
              <a:spcBef>
                <a:spcPts val="135"/>
              </a:spcBef>
            </a:pPr>
            <a:r>
              <a:rPr sz="3650" spc="25" dirty="0">
                <a:latin typeface="Symbol"/>
                <a:cs typeface="Symbol"/>
              </a:rPr>
              <a:t></a:t>
            </a:r>
            <a:endParaRPr sz="3650">
              <a:latin typeface="Symbol"/>
              <a:cs typeface="Symbol"/>
            </a:endParaRPr>
          </a:p>
          <a:p>
            <a:pPr marL="71755">
              <a:lnSpc>
                <a:spcPts val="1505"/>
              </a:lnSpc>
            </a:pPr>
            <a:r>
              <a:rPr sz="1400" i="1" spc="60" dirty="0">
                <a:latin typeface="Times New Roman"/>
                <a:cs typeface="Times New Roman"/>
              </a:rPr>
              <a:t>i</a:t>
            </a:r>
            <a:r>
              <a:rPr sz="1400" spc="60" dirty="0">
                <a:latin typeface="Times New Roman"/>
                <a:cs typeface="Times New Roman"/>
              </a:rPr>
              <a:t>,</a:t>
            </a:r>
            <a:r>
              <a:rPr sz="1400" spc="-65" dirty="0">
                <a:latin typeface="Times New Roman"/>
                <a:cs typeface="Times New Roman"/>
              </a:rPr>
              <a:t> </a:t>
            </a:r>
            <a:r>
              <a:rPr sz="1400" i="1" spc="5" dirty="0">
                <a:latin typeface="Times New Roman"/>
                <a:cs typeface="Times New Roman"/>
              </a:rPr>
              <a:t>j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51070" y="4253001"/>
            <a:ext cx="1565910" cy="400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655320" algn="l"/>
              </a:tabLst>
            </a:pPr>
            <a:r>
              <a:rPr sz="2450" spc="15" dirty="0">
                <a:latin typeface="Times New Roman"/>
                <a:cs typeface="Times New Roman"/>
              </a:rPr>
              <a:t>(</a:t>
            </a:r>
            <a:r>
              <a:rPr sz="2450" i="1" spc="15" dirty="0">
                <a:latin typeface="Times New Roman"/>
                <a:cs typeface="Times New Roman"/>
              </a:rPr>
              <a:t>G	</a:t>
            </a:r>
            <a:r>
              <a:rPr sz="2450" dirty="0">
                <a:latin typeface="Symbol"/>
                <a:cs typeface="Symbol"/>
              </a:rPr>
              <a:t></a:t>
            </a:r>
            <a:r>
              <a:rPr sz="2450" spc="-10" dirty="0">
                <a:latin typeface="Times New Roman"/>
                <a:cs typeface="Times New Roman"/>
              </a:rPr>
              <a:t> </a:t>
            </a:r>
            <a:r>
              <a:rPr sz="2450" i="1" spc="45" dirty="0">
                <a:latin typeface="Times New Roman"/>
                <a:cs typeface="Times New Roman"/>
              </a:rPr>
              <a:t>A</a:t>
            </a:r>
            <a:r>
              <a:rPr sz="2100" i="1" spc="67" baseline="43650" dirty="0">
                <a:latin typeface="Times New Roman"/>
                <a:cs typeface="Times New Roman"/>
              </a:rPr>
              <a:t>l</a:t>
            </a:r>
            <a:r>
              <a:rPr sz="2100" i="1" spc="67" baseline="-3968" dirty="0">
                <a:latin typeface="Times New Roman"/>
                <a:cs typeface="Times New Roman"/>
              </a:rPr>
              <a:t>ij</a:t>
            </a:r>
            <a:r>
              <a:rPr sz="2100" i="1" spc="-22" baseline="-3968" dirty="0">
                <a:latin typeface="Times New Roman"/>
                <a:cs typeface="Times New Roman"/>
              </a:rPr>
              <a:t> </a:t>
            </a:r>
            <a:r>
              <a:rPr sz="2450" spc="65" dirty="0">
                <a:latin typeface="Times New Roman"/>
                <a:cs typeface="Times New Roman"/>
              </a:rPr>
              <a:t>)</a:t>
            </a:r>
            <a:r>
              <a:rPr sz="2100" spc="97" baseline="43650" dirty="0">
                <a:latin typeface="Times New Roman"/>
                <a:cs typeface="Times New Roman"/>
              </a:rPr>
              <a:t>2</a:t>
            </a:r>
            <a:endParaRPr sz="2100" baseline="436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54490" y="3990596"/>
            <a:ext cx="1251585" cy="906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055" marR="30480" indent="-21590">
              <a:lnSpc>
                <a:spcPct val="117900"/>
              </a:lnSpc>
              <a:spcBef>
                <a:spcPts val="100"/>
              </a:spcBef>
              <a:tabLst>
                <a:tab pos="547370" algn="l"/>
                <a:tab pos="1212850" algn="l"/>
              </a:tabLst>
            </a:pPr>
            <a:r>
              <a:rPr sz="245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1 	</a:t>
            </a:r>
            <a:r>
              <a:rPr sz="2450" spc="195" dirty="0">
                <a:latin typeface="Times New Roman"/>
                <a:cs typeface="Times New Roman"/>
              </a:rPr>
              <a:t>4</a:t>
            </a:r>
            <a:r>
              <a:rPr sz="2450" i="1" spc="5" dirty="0">
                <a:latin typeface="Times New Roman"/>
                <a:cs typeface="Times New Roman"/>
              </a:rPr>
              <a:t>N</a:t>
            </a:r>
            <a:r>
              <a:rPr sz="2450" i="1" spc="-280" dirty="0">
                <a:latin typeface="Times New Roman"/>
                <a:cs typeface="Times New Roman"/>
              </a:rPr>
              <a:t> </a:t>
            </a:r>
            <a:r>
              <a:rPr sz="2100" spc="165" baseline="43650" dirty="0">
                <a:latin typeface="Times New Roman"/>
                <a:cs typeface="Times New Roman"/>
              </a:rPr>
              <a:t>2</a:t>
            </a:r>
            <a:r>
              <a:rPr sz="2100" i="1" spc="7" baseline="-3968" dirty="0">
                <a:latin typeface="Times New Roman"/>
                <a:cs typeface="Times New Roman"/>
              </a:rPr>
              <a:t>l</a:t>
            </a:r>
            <a:r>
              <a:rPr sz="2100" i="1" spc="-82" baseline="-3968" dirty="0">
                <a:latin typeface="Times New Roman"/>
                <a:cs typeface="Times New Roman"/>
              </a:rPr>
              <a:t> </a:t>
            </a:r>
            <a:r>
              <a:rPr sz="2450" i="1" spc="5" dirty="0">
                <a:latin typeface="Times New Roman"/>
                <a:cs typeface="Times New Roman"/>
              </a:rPr>
              <a:t>M</a:t>
            </a:r>
            <a:r>
              <a:rPr sz="2450" i="1" spc="-155" dirty="0">
                <a:latin typeface="Times New Roman"/>
                <a:cs typeface="Times New Roman"/>
              </a:rPr>
              <a:t> </a:t>
            </a:r>
            <a:r>
              <a:rPr sz="2100" spc="165" baseline="43650" dirty="0">
                <a:latin typeface="Times New Roman"/>
                <a:cs typeface="Times New Roman"/>
              </a:rPr>
              <a:t>2</a:t>
            </a:r>
            <a:r>
              <a:rPr sz="2100" i="1" spc="7" baseline="-3968" dirty="0">
                <a:latin typeface="Times New Roman"/>
                <a:cs typeface="Times New Roman"/>
              </a:rPr>
              <a:t>l</a:t>
            </a:r>
            <a:endParaRPr sz="2100" baseline="-3968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65501" y="4461040"/>
            <a:ext cx="76200" cy="2444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i="1" spc="5" dirty="0">
                <a:latin typeface="Times New Roman"/>
                <a:cs typeface="Times New Roman"/>
              </a:rPr>
              <a:t>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81669" y="4253001"/>
            <a:ext cx="546735" cy="400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61950" algn="l"/>
              </a:tabLst>
            </a:pPr>
            <a:r>
              <a:rPr sz="2450" i="1" dirty="0">
                <a:latin typeface="Times New Roman"/>
                <a:cs typeface="Times New Roman"/>
              </a:rPr>
              <a:t>E	</a:t>
            </a:r>
            <a:r>
              <a:rPr sz="2450" dirty="0">
                <a:latin typeface="Symbol"/>
                <a:cs typeface="Symbol"/>
              </a:rPr>
              <a:t>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85890" y="4181475"/>
            <a:ext cx="2127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&lt;-&gt;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original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G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&lt;-&gt;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generated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8860" y="5120004"/>
            <a:ext cx="2616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679" indent="-220979">
              <a:lnSpc>
                <a:spcPct val="100000"/>
              </a:lnSpc>
              <a:spcBef>
                <a:spcPts val="100"/>
              </a:spcBef>
              <a:buChar char="•"/>
              <a:tabLst>
                <a:tab pos="233679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total </a:t>
            </a:r>
            <a:r>
              <a:rPr sz="2400" spc="-10" dirty="0">
                <a:latin typeface="Calibri"/>
                <a:cs typeface="Calibri"/>
              </a:rPr>
              <a:t>style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loss: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02518" y="5685459"/>
            <a:ext cx="139700" cy="2717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i="1" spc="5" dirty="0">
                <a:latin typeface="Times New Roman"/>
                <a:cs typeface="Times New Roman"/>
              </a:rPr>
              <a:t>L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94634" y="5807506"/>
            <a:ext cx="2073910" cy="840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4740"/>
              </a:lnSpc>
              <a:spcBef>
                <a:spcPts val="95"/>
              </a:spcBef>
            </a:pPr>
            <a:r>
              <a:rPr sz="4125" i="1" spc="-142" baseline="14141" dirty="0">
                <a:latin typeface="Times New Roman"/>
                <a:cs typeface="Times New Roman"/>
              </a:rPr>
              <a:t>L</a:t>
            </a:r>
            <a:r>
              <a:rPr sz="1600" i="1" spc="-5" dirty="0">
                <a:latin typeface="Times New Roman"/>
                <a:cs typeface="Times New Roman"/>
              </a:rPr>
              <a:t>styl</a:t>
            </a:r>
            <a:r>
              <a:rPr sz="1600" i="1" spc="5" dirty="0">
                <a:latin typeface="Times New Roman"/>
                <a:cs typeface="Times New Roman"/>
              </a:rPr>
              <a:t>e</a:t>
            </a:r>
            <a:r>
              <a:rPr sz="1600" i="1" dirty="0">
                <a:latin typeface="Times New Roman"/>
                <a:cs typeface="Times New Roman"/>
              </a:rPr>
              <a:t> </a:t>
            </a:r>
            <a:r>
              <a:rPr sz="1600" i="1" spc="135" dirty="0">
                <a:latin typeface="Times New Roman"/>
                <a:cs typeface="Times New Roman"/>
              </a:rPr>
              <a:t> </a:t>
            </a:r>
            <a:r>
              <a:rPr sz="4125" spc="7" baseline="14141" dirty="0">
                <a:latin typeface="Symbol"/>
                <a:cs typeface="Symbol"/>
              </a:rPr>
              <a:t></a:t>
            </a:r>
            <a:r>
              <a:rPr sz="4125" spc="-104" baseline="14141" dirty="0">
                <a:latin typeface="Times New Roman"/>
                <a:cs typeface="Times New Roman"/>
              </a:rPr>
              <a:t> </a:t>
            </a:r>
            <a:r>
              <a:rPr sz="4150" spc="-5" dirty="0">
                <a:latin typeface="Symbol"/>
                <a:cs typeface="Symbol"/>
              </a:rPr>
              <a:t></a:t>
            </a:r>
            <a:r>
              <a:rPr sz="4150" spc="-630" dirty="0">
                <a:latin typeface="Times New Roman"/>
                <a:cs typeface="Times New Roman"/>
              </a:rPr>
              <a:t> </a:t>
            </a:r>
            <a:r>
              <a:rPr sz="4125" i="1" spc="44" baseline="14141" dirty="0">
                <a:latin typeface="Times New Roman"/>
                <a:cs typeface="Times New Roman"/>
              </a:rPr>
              <a:t>w</a:t>
            </a:r>
            <a:r>
              <a:rPr sz="1600" i="1" dirty="0">
                <a:latin typeface="Times New Roman"/>
                <a:cs typeface="Times New Roman"/>
              </a:rPr>
              <a:t>l</a:t>
            </a:r>
            <a:r>
              <a:rPr sz="1600" i="1" spc="105" dirty="0">
                <a:latin typeface="Times New Roman"/>
                <a:cs typeface="Times New Roman"/>
              </a:rPr>
              <a:t> </a:t>
            </a:r>
            <a:r>
              <a:rPr sz="4125" i="1" spc="-89" baseline="14141" dirty="0">
                <a:latin typeface="Times New Roman"/>
                <a:cs typeface="Times New Roman"/>
              </a:rPr>
              <a:t>E</a:t>
            </a:r>
            <a:r>
              <a:rPr sz="1600" i="1" dirty="0">
                <a:latin typeface="Times New Roman"/>
                <a:cs typeface="Times New Roman"/>
              </a:rPr>
              <a:t>l</a:t>
            </a:r>
            <a:endParaRPr sz="1600">
              <a:latin typeface="Times New Roman"/>
              <a:cs typeface="Times New Roman"/>
            </a:endParaRPr>
          </a:p>
          <a:p>
            <a:pPr marL="267335" algn="ctr">
              <a:lnSpc>
                <a:spcPts val="1680"/>
              </a:lnSpc>
            </a:pPr>
            <a:r>
              <a:rPr sz="1600" i="1" dirty="0">
                <a:latin typeface="Times New Roman"/>
                <a:cs typeface="Times New Roman"/>
              </a:rPr>
              <a:t>l</a:t>
            </a:r>
            <a:r>
              <a:rPr sz="1600" i="1" spc="-225" dirty="0">
                <a:latin typeface="Times New Roman"/>
                <a:cs typeface="Times New Roman"/>
              </a:rPr>
              <a:t> </a:t>
            </a:r>
            <a:r>
              <a:rPr sz="1600" spc="65" dirty="0">
                <a:latin typeface="Symbol"/>
                <a:cs typeface="Symbol"/>
              </a:rPr>
              <a:t></a:t>
            </a:r>
            <a:r>
              <a:rPr sz="1600" spc="5" dirty="0"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1879" y="24764"/>
            <a:ext cx="481330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The</a:t>
            </a:r>
            <a:r>
              <a:rPr sz="4000" spc="-20" dirty="0"/>
              <a:t> </a:t>
            </a:r>
            <a:r>
              <a:rPr sz="4000" spc="-85" dirty="0"/>
              <a:t>Total</a:t>
            </a:r>
            <a:r>
              <a:rPr sz="4000" spc="-15" dirty="0"/>
              <a:t> </a:t>
            </a:r>
            <a:r>
              <a:rPr sz="4000" spc="-5" dirty="0"/>
              <a:t>Loss</a:t>
            </a:r>
            <a:r>
              <a:rPr sz="4000" spc="-20" dirty="0"/>
              <a:t> </a:t>
            </a:r>
            <a:r>
              <a:rPr sz="4000" spc="-5" dirty="0"/>
              <a:t>Function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872" y="831944"/>
            <a:ext cx="8740741" cy="57901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502</Words>
  <Application>Microsoft Office PowerPoint</Application>
  <PresentationFormat>On-screen Show (4:3)</PresentationFormat>
  <Paragraphs>91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Symbol</vt:lpstr>
      <vt:lpstr>Times New Roman</vt:lpstr>
      <vt:lpstr>Office Theme</vt:lpstr>
      <vt:lpstr>PowerPoint Presentation</vt:lpstr>
      <vt:lpstr>Overview of Method</vt:lpstr>
      <vt:lpstr>Motivation for method</vt:lpstr>
      <vt:lpstr>Reconstructing an image from  a convolutional layer</vt:lpstr>
      <vt:lpstr>Content Reconstruction</vt:lpstr>
      <vt:lpstr>Content Loss Function</vt:lpstr>
      <vt:lpstr>Style Reconstruction</vt:lpstr>
      <vt:lpstr>PowerPoint Presentation</vt:lpstr>
      <vt:lpstr>The Total Loss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Pushkar Raja</cp:lastModifiedBy>
  <cp:revision>2</cp:revision>
  <dcterms:created xsi:type="dcterms:W3CDTF">2023-06-30T17:02:35Z</dcterms:created>
  <dcterms:modified xsi:type="dcterms:W3CDTF">2023-06-30T17:08:04Z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2016-11-07T00:00:00Z</vt:filetime>
  </property>
  <property fmtid="{D5CDD505-2E9C-101B-9397-08002B2CF9AE}" pid="3" name="LastSaved">
    <vt:filetime>2023-06-30T00:00:00Z</vt:filetime>
  </property>
</Properties>
</file>